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2"/>
  </p:notesMasterIdLst>
  <p:sldIdLst>
    <p:sldId id="256" r:id="rId5"/>
    <p:sldId id="275" r:id="rId6"/>
    <p:sldId id="257" r:id="rId7"/>
    <p:sldId id="276" r:id="rId8"/>
    <p:sldId id="258" r:id="rId9"/>
    <p:sldId id="259" r:id="rId10"/>
    <p:sldId id="260" r:id="rId11"/>
    <p:sldId id="262" r:id="rId12"/>
    <p:sldId id="264" r:id="rId13"/>
    <p:sldId id="270" r:id="rId14"/>
    <p:sldId id="271" r:id="rId15"/>
    <p:sldId id="267" r:id="rId16"/>
    <p:sldId id="269" r:id="rId17"/>
    <p:sldId id="277" r:id="rId18"/>
    <p:sldId id="272" r:id="rId19"/>
    <p:sldId id="273"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E92CA-FB89-4F29-903C-C32059CD944D}" type="datetimeFigureOut">
              <a:rPr lang="en-NZ" smtClean="0"/>
              <a:t>16/08/2021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CEDB0-C9E2-4BC2-84BE-E0EB5B144A1A}" type="slidenum">
              <a:rPr lang="en-NZ" smtClean="0"/>
              <a:t>‹#›</a:t>
            </a:fld>
            <a:endParaRPr lang="en-NZ"/>
          </a:p>
        </p:txBody>
      </p:sp>
    </p:spTree>
    <p:extLst>
      <p:ext uri="{BB962C8B-B14F-4D97-AF65-F5344CB8AC3E}">
        <p14:creationId xmlns:p14="http://schemas.microsoft.com/office/powerpoint/2010/main" val="164374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Introduce myself</a:t>
            </a:r>
          </a:p>
          <a:p>
            <a:r>
              <a:rPr lang="en-NZ" dirty="0"/>
              <a:t>Talk about things we are going to cover</a:t>
            </a:r>
          </a:p>
          <a:p>
            <a:endParaRPr lang="en-NZ" dirty="0"/>
          </a:p>
          <a:p>
            <a:r>
              <a:rPr lang="en-NZ" dirty="0"/>
              <a:t>Concerns/ safety</a:t>
            </a:r>
          </a:p>
          <a:p>
            <a:r>
              <a:rPr lang="en-NZ" dirty="0"/>
              <a:t>Feedback from patients</a:t>
            </a:r>
          </a:p>
          <a:p>
            <a:r>
              <a:rPr lang="en-NZ" dirty="0"/>
              <a:t>Mental health and open notes</a:t>
            </a:r>
          </a:p>
          <a:p>
            <a:r>
              <a:rPr lang="en-NZ" dirty="0"/>
              <a:t>Set up</a:t>
            </a:r>
          </a:p>
          <a:p>
            <a:r>
              <a:rPr lang="en-NZ" dirty="0"/>
              <a:t>Policies</a:t>
            </a:r>
          </a:p>
          <a:p>
            <a:r>
              <a:rPr lang="en-NZ" dirty="0"/>
              <a:t>How to write open notes</a:t>
            </a:r>
          </a:p>
          <a:p>
            <a:r>
              <a:rPr lang="en-NZ" dirty="0"/>
              <a:t>“do not upload to MMH” </a:t>
            </a:r>
          </a:p>
          <a:p>
            <a:endParaRPr lang="en-NZ" dirty="0"/>
          </a:p>
          <a:p>
            <a:r>
              <a:rPr lang="en-NZ" dirty="0"/>
              <a:t>Lots of information from the States where big Open Notes movement ( most litigous place) </a:t>
            </a:r>
          </a:p>
          <a:p>
            <a:r>
              <a:rPr lang="en-NZ" dirty="0"/>
              <a:t>Also college advice “ nothing written about me that’s “ </a:t>
            </a:r>
          </a:p>
          <a:p>
            <a:endParaRPr lang="en-NZ" dirty="0"/>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9A2CEDB0-C9E2-4BC2-84BE-E0EB5B144A1A}" type="slidenum">
              <a:rPr lang="en-NZ" smtClean="0"/>
              <a:t>1</a:t>
            </a:fld>
            <a:endParaRPr lang="en-NZ"/>
          </a:p>
        </p:txBody>
      </p:sp>
    </p:spTree>
    <p:extLst>
      <p:ext uri="{BB962C8B-B14F-4D97-AF65-F5344CB8AC3E}">
        <p14:creationId xmlns:p14="http://schemas.microsoft.com/office/powerpoint/2010/main" val="279310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Open notes hold promise for helping the therapeutic process, as well as reducing the stigma of mental health and illness. Sharing notes can build trust, making patients feel more understood by social workers, psychiatrists, and others on the health care team. Such connection can enhance patients’ willingness to address mental health issues more actively. Some psychotherapists say that inviting patients to see their issues in writing can catalyze behavior change more effectively than discussion alone. Using notes as an integral component of therapy is attracting considerable interest among mental health professionals and their patients. Formal studies are now under way, and we hypothesize that they’ll show that open notes have a positive impact.</a:t>
            </a:r>
          </a:p>
        </p:txBody>
      </p:sp>
      <p:sp>
        <p:nvSpPr>
          <p:cNvPr id="4" name="Slide Number Placeholder 3"/>
          <p:cNvSpPr>
            <a:spLocks noGrp="1"/>
          </p:cNvSpPr>
          <p:nvPr>
            <p:ph type="sldNum" sz="quarter" idx="10"/>
          </p:nvPr>
        </p:nvSpPr>
        <p:spPr/>
        <p:txBody>
          <a:bodyPr/>
          <a:lstStyle/>
          <a:p>
            <a:fld id="{9A2CEDB0-C9E2-4BC2-84BE-E0EB5B144A1A}" type="slidenum">
              <a:rPr lang="en-NZ" smtClean="0"/>
              <a:t>10</a:t>
            </a:fld>
            <a:endParaRPr lang="en-NZ"/>
          </a:p>
        </p:txBody>
      </p:sp>
    </p:spTree>
    <p:extLst>
      <p:ext uri="{BB962C8B-B14F-4D97-AF65-F5344CB8AC3E}">
        <p14:creationId xmlns:p14="http://schemas.microsoft.com/office/powerpoint/2010/main" val="315440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You may well worry that sharing notes will add to your workload and time pressures. The evolving literature and experience says otherwise. In one study, fewer than 5% of doctors reported spending more time addressing patient’s questions outside of visits, and most reported not changing the way they wrote notes. Indeed, most of those who adjusted their writing felt they improved their notes. We have not received complaints of having to “dumb down” notes, thereby impairing communication with colleagues. What’s more, patients who read their notes are more likely to be engaged between visits, and may arrive at their next visit better prepared. In the future, allowing patients to contribute to the record, including updating the family and social history, writing a concise, structured interval history, and proposing a visit agenda, could off-load work during a visit and free up time, which could prove mutually beneficial.</a:t>
            </a:r>
          </a:p>
        </p:txBody>
      </p:sp>
      <p:sp>
        <p:nvSpPr>
          <p:cNvPr id="4" name="Slide Number Placeholder 3"/>
          <p:cNvSpPr>
            <a:spLocks noGrp="1"/>
          </p:cNvSpPr>
          <p:nvPr>
            <p:ph type="sldNum" sz="quarter" idx="10"/>
          </p:nvPr>
        </p:nvSpPr>
        <p:spPr/>
        <p:txBody>
          <a:bodyPr/>
          <a:lstStyle/>
          <a:p>
            <a:fld id="{9A2CEDB0-C9E2-4BC2-84BE-E0EB5B144A1A}" type="slidenum">
              <a:rPr lang="en-NZ" smtClean="0"/>
              <a:t>12</a:t>
            </a:fld>
            <a:endParaRPr lang="en-NZ"/>
          </a:p>
        </p:txBody>
      </p:sp>
    </p:spTree>
    <p:extLst>
      <p:ext uri="{BB962C8B-B14F-4D97-AF65-F5344CB8AC3E}">
        <p14:creationId xmlns:p14="http://schemas.microsoft.com/office/powerpoint/2010/main" val="224235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Only people registered for</a:t>
            </a:r>
            <a:r>
              <a:rPr lang="en-NZ" baseline="0" dirty="0"/>
              <a:t> MMH will be able to see their clinical notes</a:t>
            </a:r>
          </a:p>
          <a:p>
            <a:r>
              <a:rPr lang="en-NZ" baseline="0" dirty="0"/>
              <a:t>Make sure once switched on they are visible- experience</a:t>
            </a:r>
          </a:p>
          <a:p>
            <a:r>
              <a:rPr lang="en-NZ" baseline="0" dirty="0"/>
              <a:t>Guidelines for restricting notes- word docment</a:t>
            </a:r>
            <a:endParaRPr lang="en-NZ" dirty="0"/>
          </a:p>
        </p:txBody>
      </p:sp>
      <p:sp>
        <p:nvSpPr>
          <p:cNvPr id="4" name="Slide Number Placeholder 3"/>
          <p:cNvSpPr>
            <a:spLocks noGrp="1"/>
          </p:cNvSpPr>
          <p:nvPr>
            <p:ph type="sldNum" sz="quarter" idx="10"/>
          </p:nvPr>
        </p:nvSpPr>
        <p:spPr/>
        <p:txBody>
          <a:bodyPr/>
          <a:lstStyle/>
          <a:p>
            <a:fld id="{9A2CEDB0-C9E2-4BC2-84BE-E0EB5B144A1A}" type="slidenum">
              <a:rPr lang="en-NZ" smtClean="0"/>
              <a:t>13</a:t>
            </a:fld>
            <a:endParaRPr lang="en-NZ"/>
          </a:p>
        </p:txBody>
      </p:sp>
    </p:spTree>
    <p:extLst>
      <p:ext uri="{BB962C8B-B14F-4D97-AF65-F5344CB8AC3E}">
        <p14:creationId xmlns:p14="http://schemas.microsoft.com/office/powerpoint/2010/main" val="112641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NZ" dirty="0"/>
              <a:t>Be</a:t>
            </a:r>
            <a:r>
              <a:rPr lang="en-NZ" baseline="0" dirty="0"/>
              <a:t> specific: Reflect factual information/use factual statements/ if unsure of diagnosis identify it as speculation in notes. If unsure consider using do not upload ( ? Use separate note)</a:t>
            </a:r>
          </a:p>
          <a:p>
            <a:pPr marL="228600" indent="-228600">
              <a:buAutoNum type="arabicParenR"/>
            </a:pPr>
            <a:r>
              <a:rPr lang="en-NZ" baseline="0" dirty="0"/>
              <a:t>Be Complete: Notes contain all information </a:t>
            </a:r>
          </a:p>
          <a:p>
            <a:pPr marL="228600" indent="-228600">
              <a:buAutoNum type="arabicParenR"/>
            </a:pPr>
            <a:r>
              <a:rPr lang="en-NZ" baseline="0" dirty="0"/>
              <a:t>Be Objective: avoid judgemental terms. Use “ declined instead of “ refused” , Use “adherence” instead of compliance, “BMI instead of fat” , Use “untucked shirt” instead of dishevelled. </a:t>
            </a:r>
          </a:p>
          <a:p>
            <a:pPr marL="228600" indent="-228600">
              <a:buAutoNum type="arabicParenR"/>
            </a:pPr>
            <a:r>
              <a:rPr lang="en-NZ" baseline="0" dirty="0"/>
              <a:t>Avoid extraneous remarks- don’t make humorous or friendly remarks . Don’t use arguing/belittling/critising or blamng another’s care decisions. When different opinions occur more productive to discuss with the patient and leave the medical record to objective documentation</a:t>
            </a:r>
          </a:p>
          <a:p>
            <a:pPr marL="228600" indent="-228600">
              <a:buAutoNum type="arabicParenR"/>
            </a:pPr>
            <a:r>
              <a:rPr lang="en-NZ" baseline="0" dirty="0"/>
              <a:t>Do not enter: Incident reports or complaints as these are confidential / do not comment on fees etc </a:t>
            </a:r>
          </a:p>
        </p:txBody>
      </p:sp>
      <p:sp>
        <p:nvSpPr>
          <p:cNvPr id="4" name="Slide Number Placeholder 3"/>
          <p:cNvSpPr>
            <a:spLocks noGrp="1"/>
          </p:cNvSpPr>
          <p:nvPr>
            <p:ph type="sldNum" sz="quarter" idx="10"/>
          </p:nvPr>
        </p:nvSpPr>
        <p:spPr/>
        <p:txBody>
          <a:bodyPr/>
          <a:lstStyle/>
          <a:p>
            <a:fld id="{9A2CEDB0-C9E2-4BC2-84BE-E0EB5B144A1A}" type="slidenum">
              <a:rPr lang="en-NZ" smtClean="0"/>
              <a:t>14</a:t>
            </a:fld>
            <a:endParaRPr lang="en-NZ"/>
          </a:p>
        </p:txBody>
      </p:sp>
    </p:spTree>
    <p:extLst>
      <p:ext uri="{BB962C8B-B14F-4D97-AF65-F5344CB8AC3E}">
        <p14:creationId xmlns:p14="http://schemas.microsoft.com/office/powerpoint/2010/main" val="344624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A2CEDB0-C9E2-4BC2-84BE-E0EB5B144A1A}" type="slidenum">
              <a:rPr lang="en-NZ" smtClean="0"/>
              <a:t>15</a:t>
            </a:fld>
            <a:endParaRPr lang="en-NZ"/>
          </a:p>
        </p:txBody>
      </p:sp>
    </p:spTree>
    <p:extLst>
      <p:ext uri="{BB962C8B-B14F-4D97-AF65-F5344CB8AC3E}">
        <p14:creationId xmlns:p14="http://schemas.microsoft.com/office/powerpoint/2010/main" val="420681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hear you all silently screaming</a:t>
            </a:r>
          </a:p>
          <a:p>
            <a:r>
              <a:rPr lang="en-NZ" dirty="0"/>
              <a:t>What are your concerns? – ask audience</a:t>
            </a:r>
          </a:p>
          <a:p>
            <a:r>
              <a:rPr lang="en-NZ" dirty="0"/>
              <a:t>Medico legal worries</a:t>
            </a:r>
          </a:p>
          <a:p>
            <a:r>
              <a:rPr lang="en-NZ" dirty="0"/>
              <a:t>Taking  more time</a:t>
            </a:r>
          </a:p>
          <a:p>
            <a:r>
              <a:rPr lang="en-NZ" dirty="0"/>
              <a:t>Change the way I write notes</a:t>
            </a:r>
          </a:p>
          <a:p>
            <a:r>
              <a:rPr lang="en-NZ" dirty="0"/>
              <a:t>Upsetting patients</a:t>
            </a:r>
          </a:p>
          <a:p>
            <a:r>
              <a:rPr lang="en-NZ" dirty="0"/>
              <a:t>complaints</a:t>
            </a:r>
          </a:p>
        </p:txBody>
      </p:sp>
      <p:sp>
        <p:nvSpPr>
          <p:cNvPr id="4" name="Slide Number Placeholder 3"/>
          <p:cNvSpPr>
            <a:spLocks noGrp="1"/>
          </p:cNvSpPr>
          <p:nvPr>
            <p:ph type="sldNum" sz="quarter" idx="10"/>
          </p:nvPr>
        </p:nvSpPr>
        <p:spPr/>
        <p:txBody>
          <a:bodyPr/>
          <a:lstStyle/>
          <a:p>
            <a:fld id="{9A2CEDB0-C9E2-4BC2-84BE-E0EB5B144A1A}" type="slidenum">
              <a:rPr lang="en-NZ" smtClean="0"/>
              <a:t>2</a:t>
            </a:fld>
            <a:endParaRPr lang="en-NZ"/>
          </a:p>
        </p:txBody>
      </p:sp>
    </p:spTree>
    <p:extLst>
      <p:ext uri="{BB962C8B-B14F-4D97-AF65-F5344CB8AC3E}">
        <p14:creationId xmlns:p14="http://schemas.microsoft.com/office/powerpoint/2010/main" val="241455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Study Highlights: ( various)</a:t>
            </a:r>
            <a:endParaRPr lang="en-NZ" dirty="0"/>
          </a:p>
          <a:p>
            <a:r>
              <a:rPr lang="en-NZ" dirty="0"/>
              <a:t>77-87% of patients said open notes helped them feel more in control of their care.</a:t>
            </a:r>
          </a:p>
          <a:p>
            <a:r>
              <a:rPr lang="en-NZ" dirty="0"/>
              <a:t>60-78% of those taking medications reported better adherence.</a:t>
            </a:r>
          </a:p>
          <a:p>
            <a:r>
              <a:rPr lang="en-NZ" dirty="0"/>
              <a:t>85% of patients said they would choose a health professional based on the availability of open notes</a:t>
            </a:r>
          </a:p>
        </p:txBody>
      </p:sp>
      <p:sp>
        <p:nvSpPr>
          <p:cNvPr id="4" name="Slide Number Placeholder 3"/>
          <p:cNvSpPr>
            <a:spLocks noGrp="1"/>
          </p:cNvSpPr>
          <p:nvPr>
            <p:ph type="sldNum" sz="quarter" idx="10"/>
          </p:nvPr>
        </p:nvSpPr>
        <p:spPr/>
        <p:txBody>
          <a:bodyPr/>
          <a:lstStyle/>
          <a:p>
            <a:fld id="{9A2CEDB0-C9E2-4BC2-84BE-E0EB5B144A1A}" type="slidenum">
              <a:rPr lang="en-NZ" smtClean="0"/>
              <a:t>3</a:t>
            </a:fld>
            <a:endParaRPr lang="en-NZ"/>
          </a:p>
        </p:txBody>
      </p:sp>
    </p:spTree>
    <p:extLst>
      <p:ext uri="{BB962C8B-B14F-4D97-AF65-F5344CB8AC3E}">
        <p14:creationId xmlns:p14="http://schemas.microsoft.com/office/powerpoint/2010/main" val="83631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Speak about case and advice given</a:t>
            </a:r>
            <a:r>
              <a:rPr lang="en-NZ" baseline="0" dirty="0"/>
              <a:t> to me from MPS where most notes would be released to patient.</a:t>
            </a:r>
          </a:p>
          <a:p>
            <a:r>
              <a:rPr lang="en-NZ" dirty="0"/>
              <a:t>There are circumstances in which the request for access may be refused, but these are exceptional cases. Where the request for access is made by the individual concerned, the only valid reasons for refusal are those set out in the Privacy Act. These include situations where disclosure would prejudice the maintenance of law, endanger the safety of any individual, involve the unwarranted disclosure of the affairs of another individual, prejudice the physical or mental health of that individual, or would be contrary to the individual’s interest (where the individual is under 16).</a:t>
            </a:r>
            <a:r>
              <a:rPr lang="en-NZ" baseline="30000" dirty="0"/>
              <a:t>4</a:t>
            </a:r>
            <a:endParaRPr lang="en-NZ" dirty="0"/>
          </a:p>
          <a:p>
            <a:r>
              <a:rPr lang="en-NZ" dirty="0"/>
              <a:t>The rights of access within the Privacy Act and the HIPC will also override any other obligations of confidentiality or privilege owed to a third party who provided the information.</a:t>
            </a:r>
            <a:r>
              <a:rPr lang="en-NZ" baseline="30000" dirty="0"/>
              <a:t>5</a:t>
            </a:r>
            <a:r>
              <a:rPr lang="en-NZ" dirty="0"/>
              <a:t> Any practitioner making records or collecting information about an individual should do so with the presumption that they will be seen by the individual concerned.</a:t>
            </a:r>
          </a:p>
          <a:p>
            <a:endParaRPr lang="en-NZ" dirty="0"/>
          </a:p>
        </p:txBody>
      </p:sp>
      <p:sp>
        <p:nvSpPr>
          <p:cNvPr id="4" name="Slide Number Placeholder 3"/>
          <p:cNvSpPr>
            <a:spLocks noGrp="1"/>
          </p:cNvSpPr>
          <p:nvPr>
            <p:ph type="sldNum" sz="quarter" idx="10"/>
          </p:nvPr>
        </p:nvSpPr>
        <p:spPr/>
        <p:txBody>
          <a:bodyPr/>
          <a:lstStyle/>
          <a:p>
            <a:fld id="{9A2CEDB0-C9E2-4BC2-84BE-E0EB5B144A1A}" type="slidenum">
              <a:rPr lang="en-NZ" smtClean="0"/>
              <a:t>4</a:t>
            </a:fld>
            <a:endParaRPr lang="en-NZ"/>
          </a:p>
        </p:txBody>
      </p:sp>
    </p:spTree>
    <p:extLst>
      <p:ext uri="{BB962C8B-B14F-4D97-AF65-F5344CB8AC3E}">
        <p14:creationId xmlns:p14="http://schemas.microsoft.com/office/powerpoint/2010/main" val="225015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A2CEDB0-C9E2-4BC2-84BE-E0EB5B144A1A}" type="slidenum">
              <a:rPr lang="en-NZ" smtClean="0"/>
              <a:t>5</a:t>
            </a:fld>
            <a:endParaRPr lang="en-NZ"/>
          </a:p>
        </p:txBody>
      </p:sp>
    </p:spTree>
    <p:extLst>
      <p:ext uri="{BB962C8B-B14F-4D97-AF65-F5344CB8AC3E}">
        <p14:creationId xmlns:p14="http://schemas.microsoft.com/office/powerpoint/2010/main" val="177954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Conclusions</a:t>
            </a:r>
            <a:r>
              <a:rPr lang="en-NZ" dirty="0"/>
              <a:t> Despite concerns about errors, offending language or defensive practice, transparent notes overall did not harm the patient–doctor relationship. Rather, doctors and patients perceived relational benefits. Traditionally more vulnerable populations—non-white, those with poorer self-reported health and those with fewer years of formal education—may be particularly likely to feel better about their doctor after reading their notes. Further informing debate about OpenNotes, the findings suggest transparent records may improve patient satisfaction, trust and safety</a:t>
            </a:r>
          </a:p>
          <a:p>
            <a:endParaRPr lang="en-NZ" dirty="0"/>
          </a:p>
        </p:txBody>
      </p:sp>
      <p:sp>
        <p:nvSpPr>
          <p:cNvPr id="4" name="Slide Number Placeholder 3"/>
          <p:cNvSpPr>
            <a:spLocks noGrp="1"/>
          </p:cNvSpPr>
          <p:nvPr>
            <p:ph type="sldNum" sz="quarter" idx="10"/>
          </p:nvPr>
        </p:nvSpPr>
        <p:spPr/>
        <p:txBody>
          <a:bodyPr/>
          <a:lstStyle/>
          <a:p>
            <a:fld id="{9A2CEDB0-C9E2-4BC2-84BE-E0EB5B144A1A}" type="slidenum">
              <a:rPr lang="en-NZ" smtClean="0"/>
              <a:t>6</a:t>
            </a:fld>
            <a:endParaRPr lang="en-NZ"/>
          </a:p>
        </p:txBody>
      </p:sp>
    </p:spTree>
    <p:extLst>
      <p:ext uri="{BB962C8B-B14F-4D97-AF65-F5344CB8AC3E}">
        <p14:creationId xmlns:p14="http://schemas.microsoft.com/office/powerpoint/2010/main" val="353815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84213"/>
            <a:ext cx="4572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A2CEDB0-C9E2-4BC2-84BE-E0EB5B144A1A}" type="slidenum">
              <a:rPr lang="en-NZ" smtClean="0"/>
              <a:t>7</a:t>
            </a:fld>
            <a:endParaRPr lang="en-NZ"/>
          </a:p>
        </p:txBody>
      </p:sp>
    </p:spTree>
    <p:extLst>
      <p:ext uri="{BB962C8B-B14F-4D97-AF65-F5344CB8AC3E}">
        <p14:creationId xmlns:p14="http://schemas.microsoft.com/office/powerpoint/2010/main" val="398883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A2CEDB0-C9E2-4BC2-84BE-E0EB5B144A1A}" type="slidenum">
              <a:rPr lang="en-NZ" smtClean="0"/>
              <a:t>8</a:t>
            </a:fld>
            <a:endParaRPr lang="en-NZ"/>
          </a:p>
        </p:txBody>
      </p:sp>
    </p:spTree>
    <p:extLst>
      <p:ext uri="{BB962C8B-B14F-4D97-AF65-F5344CB8AC3E}">
        <p14:creationId xmlns:p14="http://schemas.microsoft.com/office/powerpoint/2010/main" val="304690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A2CEDB0-C9E2-4BC2-84BE-E0EB5B144A1A}" type="slidenum">
              <a:rPr lang="en-NZ" smtClean="0"/>
              <a:t>9</a:t>
            </a:fld>
            <a:endParaRPr lang="en-NZ"/>
          </a:p>
        </p:txBody>
      </p:sp>
    </p:spTree>
    <p:extLst>
      <p:ext uri="{BB962C8B-B14F-4D97-AF65-F5344CB8AC3E}">
        <p14:creationId xmlns:p14="http://schemas.microsoft.com/office/powerpoint/2010/main" val="270506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163966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8EA33-FA97-4045-9DE3-E3F0480D788C}" type="datetimeFigureOut">
              <a:rPr lang="en-NZ" smtClean="0"/>
              <a:t>16/08/2021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58406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220090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5426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89404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51059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275580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3722488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87206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180988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127518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F8EA33-FA97-4045-9DE3-E3F0480D788C}" type="datetimeFigureOut">
              <a:rPr lang="en-NZ" smtClean="0"/>
              <a:t>16/08/2021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355725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F8EA33-FA97-4045-9DE3-E3F0480D788C}" type="datetimeFigureOut">
              <a:rPr lang="en-NZ" smtClean="0"/>
              <a:t>16/08/2021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404785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202124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386361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DF8EA33-FA97-4045-9DE3-E3F0480D788C}" type="datetimeFigureOut">
              <a:rPr lang="en-NZ" smtClean="0"/>
              <a:t>16/08/2021</a:t>
            </a:fld>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112417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8EA33-FA97-4045-9DE3-E3F0480D788C}" type="datetimeFigureOut">
              <a:rPr lang="en-NZ" smtClean="0"/>
              <a:t>16/08/2021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63D7BD2-0889-436D-8599-BD1B92A5611E}" type="slidenum">
              <a:rPr lang="en-NZ" smtClean="0"/>
              <a:t>‹#›</a:t>
            </a:fld>
            <a:endParaRPr lang="en-NZ"/>
          </a:p>
        </p:txBody>
      </p:sp>
    </p:spTree>
    <p:extLst>
      <p:ext uri="{BB962C8B-B14F-4D97-AF65-F5344CB8AC3E}">
        <p14:creationId xmlns:p14="http://schemas.microsoft.com/office/powerpoint/2010/main" val="157966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F8EA33-FA97-4045-9DE3-E3F0480D788C}" type="datetimeFigureOut">
              <a:rPr lang="en-NZ" smtClean="0"/>
              <a:t>16/08/2021</a:t>
            </a:fld>
            <a:endParaRPr lang="en-NZ"/>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63D7BD2-0889-436D-8599-BD1B92A5611E}" type="slidenum">
              <a:rPr lang="en-NZ" smtClean="0"/>
              <a:t>‹#›</a:t>
            </a:fld>
            <a:endParaRPr lang="en-NZ"/>
          </a:p>
        </p:txBody>
      </p:sp>
    </p:spTree>
    <p:extLst>
      <p:ext uri="{BB962C8B-B14F-4D97-AF65-F5344CB8AC3E}">
        <p14:creationId xmlns:p14="http://schemas.microsoft.com/office/powerpoint/2010/main" val="4047250669"/>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pennotes.org/story/chronic-condi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268760"/>
            <a:ext cx="8136904" cy="4339650"/>
          </a:xfrm>
          <a:prstGeom prst="rect">
            <a:avLst/>
          </a:prstGeom>
          <a:noFill/>
        </p:spPr>
        <p:txBody>
          <a:bodyPr wrap="square" rtlCol="0">
            <a:spAutoFit/>
          </a:bodyPr>
          <a:lstStyle/>
          <a:p>
            <a:pPr algn="ctr"/>
            <a:r>
              <a:rPr lang="en-NZ" sz="6000" dirty="0"/>
              <a:t>Open Notes</a:t>
            </a:r>
          </a:p>
          <a:p>
            <a:pPr algn="ctr"/>
            <a:r>
              <a:rPr lang="en-NZ" sz="6000" dirty="0"/>
              <a:t>and</a:t>
            </a:r>
          </a:p>
          <a:p>
            <a:pPr algn="ctr"/>
            <a:r>
              <a:rPr lang="en-NZ" sz="6000" dirty="0"/>
              <a:t>Electronic Health Records</a:t>
            </a:r>
          </a:p>
          <a:p>
            <a:pPr algn="r"/>
            <a:endParaRPr lang="en-NZ" dirty="0"/>
          </a:p>
          <a:p>
            <a:pPr algn="r"/>
            <a:endParaRPr lang="en-NZ" dirty="0"/>
          </a:p>
        </p:txBody>
      </p:sp>
    </p:spTree>
    <p:extLst>
      <p:ext uri="{BB962C8B-B14F-4D97-AF65-F5344CB8AC3E}">
        <p14:creationId xmlns:p14="http://schemas.microsoft.com/office/powerpoint/2010/main" val="165359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Open Notes and Mental Health</a:t>
            </a:r>
          </a:p>
        </p:txBody>
      </p:sp>
      <p:sp>
        <p:nvSpPr>
          <p:cNvPr id="3" name="Content Placeholder 2"/>
          <p:cNvSpPr>
            <a:spLocks noGrp="1"/>
          </p:cNvSpPr>
          <p:nvPr>
            <p:ph idx="1"/>
          </p:nvPr>
        </p:nvSpPr>
        <p:spPr/>
        <p:txBody>
          <a:bodyPr>
            <a:normAutofit/>
          </a:bodyPr>
          <a:lstStyle/>
          <a:p>
            <a:r>
              <a:rPr lang="en-NZ" dirty="0"/>
              <a:t>In 2014, Kahn and colleagues suggested that open notes could be a valuable therapeutic intervention for managing mental/behavioral health and illness in many patients. They argued that the benefits of sharing psychiatric notes with patients, including those focusing on psychotherapy, could well outweigh widely anticipated risks.</a:t>
            </a:r>
          </a:p>
          <a:p>
            <a:r>
              <a:rPr lang="en-NZ" dirty="0"/>
              <a:t>Clinicians worry that sharing notes with patients will require changing the way they work, and that reading notes will make patients worried, confused, or angry. These concerns especially in mental health</a:t>
            </a:r>
          </a:p>
        </p:txBody>
      </p:sp>
    </p:spTree>
    <p:extLst>
      <p:ext uri="{BB962C8B-B14F-4D97-AF65-F5344CB8AC3E}">
        <p14:creationId xmlns:p14="http://schemas.microsoft.com/office/powerpoint/2010/main" val="14614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Potential benefits in Mental Health</a:t>
            </a:r>
          </a:p>
        </p:txBody>
      </p:sp>
      <p:sp>
        <p:nvSpPr>
          <p:cNvPr id="3" name="Content Placeholder 2"/>
          <p:cNvSpPr>
            <a:spLocks noGrp="1"/>
          </p:cNvSpPr>
          <p:nvPr>
            <p:ph idx="1"/>
          </p:nvPr>
        </p:nvSpPr>
        <p:spPr/>
        <p:txBody>
          <a:bodyPr>
            <a:normAutofit/>
          </a:bodyPr>
          <a:lstStyle/>
          <a:p>
            <a:r>
              <a:rPr lang="en-NZ" dirty="0"/>
              <a:t>Demonstrating respect</a:t>
            </a:r>
          </a:p>
          <a:p>
            <a:r>
              <a:rPr lang="en-NZ" dirty="0"/>
              <a:t>Reducing stigma</a:t>
            </a:r>
          </a:p>
          <a:p>
            <a:r>
              <a:rPr lang="en-NZ" dirty="0"/>
              <a:t>Empowering patients</a:t>
            </a:r>
          </a:p>
          <a:p>
            <a:r>
              <a:rPr lang="en-NZ" dirty="0"/>
              <a:t>Organising and tracking progress</a:t>
            </a:r>
          </a:p>
          <a:p>
            <a:r>
              <a:rPr lang="en-NZ" dirty="0"/>
              <a:t>Tool for behaviour changes</a:t>
            </a:r>
          </a:p>
          <a:p>
            <a:r>
              <a:rPr lang="en-NZ" dirty="0"/>
              <a:t>Enhancing trust</a:t>
            </a:r>
          </a:p>
          <a:p>
            <a:r>
              <a:rPr lang="en-NZ" dirty="0"/>
              <a:t>Safer care especially around medication and compliance</a:t>
            </a:r>
          </a:p>
          <a:p>
            <a:r>
              <a:rPr lang="en-NZ" dirty="0"/>
              <a:t>Reduced workload</a:t>
            </a:r>
          </a:p>
        </p:txBody>
      </p:sp>
    </p:spTree>
    <p:extLst>
      <p:ext uri="{BB962C8B-B14F-4D97-AF65-F5344CB8AC3E}">
        <p14:creationId xmlns:p14="http://schemas.microsoft.com/office/powerpoint/2010/main" val="319858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New Opportunities for Efficiency</a:t>
            </a:r>
            <a:br>
              <a:rPr lang="en-NZ" dirty="0"/>
            </a:br>
            <a:endParaRPr lang="en-NZ" dirty="0"/>
          </a:p>
        </p:txBody>
      </p:sp>
      <p:sp>
        <p:nvSpPr>
          <p:cNvPr id="3" name="Content Placeholder 2"/>
          <p:cNvSpPr>
            <a:spLocks noGrp="1"/>
          </p:cNvSpPr>
          <p:nvPr>
            <p:ph idx="1"/>
          </p:nvPr>
        </p:nvSpPr>
        <p:spPr/>
        <p:txBody>
          <a:bodyPr>
            <a:normAutofit/>
          </a:bodyPr>
          <a:lstStyle/>
          <a:p>
            <a:r>
              <a:rPr lang="en-NZ" dirty="0"/>
              <a:t>Workload</a:t>
            </a:r>
          </a:p>
          <a:p>
            <a:r>
              <a:rPr lang="en-NZ" dirty="0"/>
              <a:t>Time Management</a:t>
            </a:r>
          </a:p>
          <a:p>
            <a:r>
              <a:rPr lang="en-NZ" dirty="0"/>
              <a:t>Time saved for patients</a:t>
            </a:r>
          </a:p>
          <a:p>
            <a:endParaRPr lang="en-NZ" dirty="0"/>
          </a:p>
          <a:p>
            <a:endParaRPr lang="en-NZ" dirty="0"/>
          </a:p>
        </p:txBody>
      </p:sp>
    </p:spTree>
    <p:extLst>
      <p:ext uri="{BB962C8B-B14F-4D97-AF65-F5344CB8AC3E}">
        <p14:creationId xmlns:p14="http://schemas.microsoft.com/office/powerpoint/2010/main" val="324568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Implementing open notes</a:t>
            </a:r>
          </a:p>
        </p:txBody>
      </p:sp>
      <p:sp>
        <p:nvSpPr>
          <p:cNvPr id="3" name="Content Placeholder 2"/>
          <p:cNvSpPr>
            <a:spLocks noGrp="1"/>
          </p:cNvSpPr>
          <p:nvPr>
            <p:ph idx="1"/>
          </p:nvPr>
        </p:nvSpPr>
        <p:spPr>
          <a:xfrm>
            <a:off x="457200" y="1600200"/>
            <a:ext cx="8229600" cy="4925144"/>
          </a:xfrm>
        </p:spPr>
        <p:txBody>
          <a:bodyPr>
            <a:normAutofit fontScale="40000" lnSpcReduction="20000"/>
          </a:bodyPr>
          <a:lstStyle/>
          <a:p>
            <a:r>
              <a:rPr lang="en-NZ" sz="4200" dirty="0"/>
              <a:t>Pilot program? Handing patient notes after a consultation? </a:t>
            </a:r>
          </a:p>
          <a:p>
            <a:r>
              <a:rPr lang="en-NZ" sz="4200" dirty="0"/>
              <a:t>What notes will you share? .</a:t>
            </a:r>
          </a:p>
          <a:p>
            <a:r>
              <a:rPr lang="en-NZ" sz="4200" dirty="0"/>
              <a:t>Choose if retrospective or from certain date.</a:t>
            </a:r>
          </a:p>
          <a:p>
            <a:r>
              <a:rPr lang="en-NZ" sz="4200" dirty="0"/>
              <a:t>Develop guidelines for when clinicians have the ability to keep a note ‘private’ (though our experience is that fewer than 1% of notes are hidden, and the percentage drops over time as health professionals and patients gain comfort with the new practice). In such cases, it’s important to communicate with patients about such decisions.</a:t>
            </a:r>
          </a:p>
          <a:p>
            <a:r>
              <a:rPr lang="en-NZ" sz="4200" dirty="0"/>
              <a:t>It’s also important to develop a workflow to manage patients’ requests to change or amend their notes. </a:t>
            </a:r>
            <a:r>
              <a:rPr lang="en-NZ" sz="4200" b="1" dirty="0"/>
              <a:t>NOTE</a:t>
            </a:r>
            <a:r>
              <a:rPr lang="en-NZ" sz="4200" dirty="0"/>
              <a:t>: Very few patients contact the clinician’s office about something in the note, but among those who do, nearly 30% discovered an error in the record, suggesting an opportunity to improve safety.</a:t>
            </a:r>
          </a:p>
          <a:p>
            <a:r>
              <a:rPr lang="en-NZ" sz="4200" dirty="0"/>
              <a:t>Prepare your team</a:t>
            </a:r>
          </a:p>
          <a:p>
            <a:r>
              <a:rPr lang="en-NZ" sz="4200" dirty="0"/>
              <a:t>Make patients aware of the changes</a:t>
            </a:r>
          </a:p>
          <a:p>
            <a:endParaRPr lang="en-NZ" dirty="0"/>
          </a:p>
          <a:p>
            <a:endParaRPr lang="en-NZ" dirty="0"/>
          </a:p>
        </p:txBody>
      </p:sp>
    </p:spTree>
    <p:extLst>
      <p:ext uri="{BB962C8B-B14F-4D97-AF65-F5344CB8AC3E}">
        <p14:creationId xmlns:p14="http://schemas.microsoft.com/office/powerpoint/2010/main" val="214965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Documentation Principles</a:t>
            </a:r>
          </a:p>
        </p:txBody>
      </p:sp>
      <p:sp>
        <p:nvSpPr>
          <p:cNvPr id="3" name="Content Placeholder 2"/>
          <p:cNvSpPr>
            <a:spLocks noGrp="1"/>
          </p:cNvSpPr>
          <p:nvPr>
            <p:ph idx="1"/>
          </p:nvPr>
        </p:nvSpPr>
        <p:spPr/>
        <p:txBody>
          <a:bodyPr/>
          <a:lstStyle/>
          <a:p>
            <a:r>
              <a:rPr lang="en-NZ" dirty="0"/>
              <a:t>Use specific language and avoid vague words and generalisations</a:t>
            </a:r>
          </a:p>
          <a:p>
            <a:r>
              <a:rPr lang="en-NZ" dirty="0"/>
              <a:t>Complete notes with information related to patient condition and care plan</a:t>
            </a:r>
          </a:p>
          <a:p>
            <a:r>
              <a:rPr lang="en-NZ" dirty="0"/>
              <a:t>Be objective and avoid judgemental or critical words</a:t>
            </a:r>
          </a:p>
          <a:p>
            <a:r>
              <a:rPr lang="en-NZ" dirty="0"/>
              <a:t>Be timely with writing notes</a:t>
            </a:r>
          </a:p>
        </p:txBody>
      </p:sp>
    </p:spTree>
    <p:extLst>
      <p:ext uri="{BB962C8B-B14F-4D97-AF65-F5344CB8AC3E}">
        <p14:creationId xmlns:p14="http://schemas.microsoft.com/office/powerpoint/2010/main" val="382478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Specific Suggestions for Writing Notes</a:t>
            </a:r>
            <a:br>
              <a:rPr lang="en-NZ" dirty="0"/>
            </a:br>
            <a:endParaRPr lang="en-NZ" dirty="0"/>
          </a:p>
        </p:txBody>
      </p:sp>
      <p:sp>
        <p:nvSpPr>
          <p:cNvPr id="3" name="Content Placeholder 2"/>
          <p:cNvSpPr>
            <a:spLocks noGrp="1"/>
          </p:cNvSpPr>
          <p:nvPr>
            <p:ph idx="1"/>
          </p:nvPr>
        </p:nvSpPr>
        <p:spPr/>
        <p:txBody>
          <a:bodyPr>
            <a:normAutofit fontScale="92500" lnSpcReduction="20000"/>
          </a:bodyPr>
          <a:lstStyle/>
          <a:p>
            <a:r>
              <a:rPr lang="en-NZ" b="1" dirty="0"/>
              <a:t>Difficult conversations: </a:t>
            </a:r>
            <a:r>
              <a:rPr lang="en-NZ" dirty="0"/>
              <a:t>If it’s important enough to put in the note, it’s important enough to talk about. Knowing that ‘you’re on the same page’ can improve trust and the relationship.</a:t>
            </a:r>
          </a:p>
          <a:p>
            <a:r>
              <a:rPr lang="en-NZ" b="1" dirty="0"/>
              <a:t>Avoid jargon, acronyms, and abbreviations</a:t>
            </a:r>
            <a:r>
              <a:rPr lang="en-NZ" dirty="0"/>
              <a:t>: Avoid to much jargon and abbreviations, especially those that might easily be misinterpreted by your patients. Patients do expect to see some medical jargon in their records</a:t>
            </a:r>
          </a:p>
          <a:p>
            <a:r>
              <a:rPr lang="en-NZ" b="1" dirty="0"/>
              <a:t>Offer a balanced perspective:</a:t>
            </a:r>
            <a:r>
              <a:rPr lang="en-NZ" dirty="0"/>
              <a:t> For mental health issues in particular, describe the patient’s strengths and achievements along with documenting clinical problems. This can help the patient gain a broader context within which to consider illness and tackle difficult behavioral changes.</a:t>
            </a:r>
          </a:p>
        </p:txBody>
      </p:sp>
    </p:spTree>
    <p:extLst>
      <p:ext uri="{BB962C8B-B14F-4D97-AF65-F5344CB8AC3E}">
        <p14:creationId xmlns:p14="http://schemas.microsoft.com/office/powerpoint/2010/main" val="412747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32648"/>
          </a:xfrm>
        </p:spPr>
        <p:txBody>
          <a:bodyPr>
            <a:normAutofit fontScale="92500" lnSpcReduction="10000"/>
          </a:bodyPr>
          <a:lstStyle/>
          <a:p>
            <a:pPr marL="0" indent="0" algn="ctr">
              <a:buNone/>
            </a:pPr>
            <a:r>
              <a:rPr lang="en-NZ" sz="4400" dirty="0"/>
              <a:t>Summary</a:t>
            </a:r>
          </a:p>
          <a:p>
            <a:pPr marL="0" indent="0" algn="ctr">
              <a:buNone/>
            </a:pPr>
            <a:endParaRPr lang="en-NZ" sz="2000" dirty="0"/>
          </a:p>
          <a:p>
            <a:pPr marL="0" indent="0" algn="ctr">
              <a:buNone/>
            </a:pPr>
            <a:endParaRPr lang="en-NZ" sz="2000" dirty="0"/>
          </a:p>
          <a:p>
            <a:r>
              <a:rPr lang="en-NZ" sz="2000" dirty="0"/>
              <a:t>Discussion within practice. </a:t>
            </a:r>
          </a:p>
          <a:p>
            <a:r>
              <a:rPr lang="en-NZ" sz="2000" dirty="0"/>
              <a:t>Develop policy and guidelines </a:t>
            </a:r>
          </a:p>
          <a:p>
            <a:r>
              <a:rPr lang="en-NZ" sz="2000" dirty="0"/>
              <a:t>Develop implementation plan</a:t>
            </a:r>
          </a:p>
          <a:p>
            <a:r>
              <a:rPr lang="en-NZ" sz="2000" dirty="0"/>
              <a:t>Possibly run a pilot scheme</a:t>
            </a:r>
          </a:p>
          <a:p>
            <a:r>
              <a:rPr lang="en-NZ" sz="2000" dirty="0"/>
              <a:t>Advertisement ahead of time</a:t>
            </a:r>
          </a:p>
          <a:p>
            <a:r>
              <a:rPr lang="en-NZ" sz="2000" dirty="0"/>
              <a:t>Promote transparency- discuss with patients</a:t>
            </a:r>
          </a:p>
          <a:p>
            <a:r>
              <a:rPr lang="en-NZ" sz="2000" dirty="0"/>
              <a:t>Avoid medical jargon- use understandable language</a:t>
            </a:r>
          </a:p>
          <a:p>
            <a:r>
              <a:rPr lang="en-NZ" sz="2000" dirty="0"/>
              <a:t>Plan language- aware of “bad phrases”</a:t>
            </a:r>
          </a:p>
          <a:p>
            <a:r>
              <a:rPr lang="en-NZ" sz="2000" dirty="0"/>
              <a:t>Develop options of more risk than benefit/ invite reading notes together. Protect against abuse</a:t>
            </a:r>
          </a:p>
          <a:p>
            <a:r>
              <a:rPr lang="en-NZ" sz="2000" dirty="0"/>
              <a:t>Discuss diagnosis before adding</a:t>
            </a:r>
          </a:p>
          <a:p>
            <a:endParaRPr lang="en-NZ" dirty="0"/>
          </a:p>
        </p:txBody>
      </p:sp>
    </p:spTree>
    <p:extLst>
      <p:ext uri="{BB962C8B-B14F-4D97-AF65-F5344CB8AC3E}">
        <p14:creationId xmlns:p14="http://schemas.microsoft.com/office/powerpoint/2010/main" val="48136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a:t>Policy for documentation principles</a:t>
            </a:r>
          </a:p>
          <a:p>
            <a:r>
              <a:rPr lang="en-NZ" dirty="0"/>
              <a:t>Guidelines for restricting notes</a:t>
            </a:r>
          </a:p>
          <a:p>
            <a:r>
              <a:rPr lang="en-NZ" dirty="0">
                <a:hlinkClick r:id="rId2"/>
              </a:rPr>
              <a:t>https://www.opennotes.org/story/chronic-conditions/</a:t>
            </a:r>
            <a:endParaRPr lang="en-NZ" dirty="0"/>
          </a:p>
          <a:p>
            <a:r>
              <a:rPr lang="en-NZ" dirty="0"/>
              <a:t>https://www.opennotes.org/story/mental-health/</a:t>
            </a:r>
          </a:p>
          <a:p>
            <a:endParaRPr lang="en-NZ" dirty="0"/>
          </a:p>
          <a:p>
            <a:endParaRPr lang="en-NZ" dirty="0"/>
          </a:p>
        </p:txBody>
      </p:sp>
    </p:spTree>
    <p:extLst>
      <p:ext uri="{BB962C8B-B14F-4D97-AF65-F5344CB8AC3E}">
        <p14:creationId xmlns:p14="http://schemas.microsoft.com/office/powerpoint/2010/main" val="279692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77826" y="2052638"/>
            <a:ext cx="3410474" cy="419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40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196752"/>
            <a:ext cx="5760640" cy="3539430"/>
          </a:xfrm>
          <a:prstGeom prst="rect">
            <a:avLst/>
          </a:prstGeom>
          <a:noFill/>
        </p:spPr>
        <p:txBody>
          <a:bodyPr wrap="square" rtlCol="0">
            <a:spAutoFit/>
          </a:bodyPr>
          <a:lstStyle/>
          <a:p>
            <a:r>
              <a:rPr lang="en-NZ" sz="2800" dirty="0"/>
              <a:t>A Strong Case for Sharing</a:t>
            </a:r>
          </a:p>
          <a:p>
            <a:r>
              <a:rPr lang="en-NZ" sz="2800" dirty="0"/>
              <a:t>The evidence is building steadily. Sharing notes can help you improve communication with your patients, build stronger, more trusting relationships, and enhance patient safety, without adding to your workload.</a:t>
            </a:r>
          </a:p>
        </p:txBody>
      </p:sp>
    </p:spTree>
    <p:extLst>
      <p:ext uri="{BB962C8B-B14F-4D97-AF65-F5344CB8AC3E}">
        <p14:creationId xmlns:p14="http://schemas.microsoft.com/office/powerpoint/2010/main" val="81108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Law</a:t>
            </a:r>
          </a:p>
        </p:txBody>
      </p:sp>
      <p:sp>
        <p:nvSpPr>
          <p:cNvPr id="3" name="Content Placeholder 2"/>
          <p:cNvSpPr>
            <a:spLocks noGrp="1"/>
          </p:cNvSpPr>
          <p:nvPr>
            <p:ph idx="1"/>
          </p:nvPr>
        </p:nvSpPr>
        <p:spPr>
          <a:xfrm>
            <a:off x="467544" y="1700808"/>
            <a:ext cx="8229600" cy="4525963"/>
          </a:xfrm>
        </p:spPr>
        <p:txBody>
          <a:bodyPr>
            <a:normAutofit/>
          </a:bodyPr>
          <a:lstStyle/>
          <a:p>
            <a:r>
              <a:rPr lang="en-NZ" dirty="0"/>
              <a:t>Patients have the right to read their clinical notes</a:t>
            </a:r>
          </a:p>
          <a:p>
            <a:endParaRPr lang="en-NZ" dirty="0"/>
          </a:p>
          <a:p>
            <a:r>
              <a:rPr lang="en-NZ" dirty="0"/>
              <a:t>Rule 6 of the Health Information Privacy Code (HIPC) grants all individuals (no age limit applies) a right of access to information held about them by a health agency with limited exceptions. </a:t>
            </a:r>
          </a:p>
          <a:p>
            <a:endParaRPr lang="en-NZ" dirty="0"/>
          </a:p>
          <a:p>
            <a:r>
              <a:rPr lang="en-NZ" dirty="0"/>
              <a:t>Section 22F of the Health Act 1956 and rule 11(4) (b) of the HIPC entitles an individual’s representative to request access to their health information, where the individual is under 16 years of age.</a:t>
            </a:r>
          </a:p>
          <a:p>
            <a:endParaRPr lang="en-NZ" dirty="0"/>
          </a:p>
          <a:p>
            <a:endParaRPr lang="en-NZ" dirty="0"/>
          </a:p>
        </p:txBody>
      </p:sp>
    </p:spTree>
    <p:extLst>
      <p:ext uri="{BB962C8B-B14F-4D97-AF65-F5344CB8AC3E}">
        <p14:creationId xmlns:p14="http://schemas.microsoft.com/office/powerpoint/2010/main" val="258306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464171" y="2607746"/>
            <a:ext cx="25202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3694049" y="3313017"/>
            <a:ext cx="2088232" cy="461665"/>
          </a:xfrm>
          <a:prstGeom prst="rect">
            <a:avLst/>
          </a:prstGeom>
          <a:noFill/>
        </p:spPr>
        <p:txBody>
          <a:bodyPr wrap="square" rtlCol="0">
            <a:spAutoFit/>
          </a:bodyPr>
          <a:lstStyle/>
          <a:p>
            <a:pPr algn="ctr"/>
            <a:r>
              <a:rPr lang="en-NZ" sz="2400" dirty="0"/>
              <a:t>Advantages</a:t>
            </a:r>
          </a:p>
        </p:txBody>
      </p:sp>
      <p:sp>
        <p:nvSpPr>
          <p:cNvPr id="8" name="Oval 7"/>
          <p:cNvSpPr/>
          <p:nvPr/>
        </p:nvSpPr>
        <p:spPr>
          <a:xfrm>
            <a:off x="6588224" y="548680"/>
            <a:ext cx="2115941"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Improved accuracy and safety</a:t>
            </a:r>
          </a:p>
        </p:txBody>
      </p:sp>
      <p:sp>
        <p:nvSpPr>
          <p:cNvPr id="9" name="Oval 8"/>
          <p:cNvSpPr/>
          <p:nvPr/>
        </p:nvSpPr>
        <p:spPr>
          <a:xfrm>
            <a:off x="6954447" y="2407096"/>
            <a:ext cx="2160240" cy="1497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Better chronic disease management</a:t>
            </a:r>
          </a:p>
        </p:txBody>
      </p:sp>
      <p:sp>
        <p:nvSpPr>
          <p:cNvPr id="10" name="Oval 9"/>
          <p:cNvSpPr/>
          <p:nvPr/>
        </p:nvSpPr>
        <p:spPr>
          <a:xfrm>
            <a:off x="395536" y="914515"/>
            <a:ext cx="2420563"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Adherence to medication and treatment plans</a:t>
            </a:r>
          </a:p>
        </p:txBody>
      </p:sp>
      <p:sp>
        <p:nvSpPr>
          <p:cNvPr id="11" name="Oval 10"/>
          <p:cNvSpPr/>
          <p:nvPr/>
        </p:nvSpPr>
        <p:spPr>
          <a:xfrm>
            <a:off x="755576" y="4767986"/>
            <a:ext cx="2952328" cy="1757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Stronger relationships and better engagement</a:t>
            </a:r>
          </a:p>
        </p:txBody>
      </p:sp>
      <p:sp>
        <p:nvSpPr>
          <p:cNvPr id="13" name="Oval 12"/>
          <p:cNvSpPr/>
          <p:nvPr/>
        </p:nvSpPr>
        <p:spPr>
          <a:xfrm>
            <a:off x="5436096" y="5449625"/>
            <a:ext cx="3528392" cy="1166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Support for carers helping your patients </a:t>
            </a:r>
          </a:p>
        </p:txBody>
      </p:sp>
      <p:sp>
        <p:nvSpPr>
          <p:cNvPr id="14" name="Oval 13"/>
          <p:cNvSpPr/>
          <p:nvPr/>
        </p:nvSpPr>
        <p:spPr>
          <a:xfrm>
            <a:off x="3707904" y="404664"/>
            <a:ext cx="208823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New opportunities for efficiency</a:t>
            </a:r>
          </a:p>
        </p:txBody>
      </p:sp>
      <p:cxnSp>
        <p:nvCxnSpPr>
          <p:cNvPr id="18" name="Straight Arrow Connector 17"/>
          <p:cNvCxnSpPr>
            <a:stCxn id="6" idx="0"/>
            <a:endCxn id="14" idx="4"/>
          </p:cNvCxnSpPr>
          <p:nvPr/>
        </p:nvCxnSpPr>
        <p:spPr>
          <a:xfrm flipV="1">
            <a:off x="4724311" y="1916832"/>
            <a:ext cx="27709" cy="690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3"/>
          </p:cNvCxnSpPr>
          <p:nvPr/>
        </p:nvCxnSpPr>
        <p:spPr>
          <a:xfrm flipV="1">
            <a:off x="5724128" y="1839396"/>
            <a:ext cx="1173968" cy="1085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6"/>
          </p:cNvCxnSpPr>
          <p:nvPr/>
        </p:nvCxnSpPr>
        <p:spPr>
          <a:xfrm flipV="1">
            <a:off x="5984451" y="3284984"/>
            <a:ext cx="969996" cy="258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1"/>
          </p:cNvCxnSpPr>
          <p:nvPr/>
        </p:nvCxnSpPr>
        <p:spPr>
          <a:xfrm>
            <a:off x="5148064" y="4479954"/>
            <a:ext cx="804753" cy="1140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p:cNvCxnSpPr>
          <p:nvPr/>
        </p:nvCxnSpPr>
        <p:spPr>
          <a:xfrm flipH="1">
            <a:off x="3131840" y="4205775"/>
            <a:ext cx="701417" cy="735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1"/>
          </p:cNvCxnSpPr>
          <p:nvPr/>
        </p:nvCxnSpPr>
        <p:spPr>
          <a:xfrm flipH="1" flipV="1">
            <a:off x="2627784" y="2262289"/>
            <a:ext cx="1205473" cy="619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35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352928" cy="1872208"/>
          </a:xfrm>
        </p:spPr>
        <p:txBody>
          <a:bodyPr>
            <a:normAutofit fontScale="90000"/>
          </a:bodyPr>
          <a:lstStyle/>
          <a:p>
            <a:r>
              <a:rPr lang="en-NZ" sz="4900" dirty="0"/>
              <a:t>Safety</a:t>
            </a:r>
            <a:br>
              <a:rPr lang="en-NZ" sz="4900" dirty="0"/>
            </a:br>
            <a:br>
              <a:rPr lang="en-NZ" sz="2000" dirty="0"/>
            </a:br>
            <a:r>
              <a:rPr lang="en-NZ" sz="2000" dirty="0"/>
              <a:t>BMJ: When doctors share visit notes with patients: a study of patient and doctor perceptions of documentation errors, safety opportunities and the patient–doctor relationship</a:t>
            </a:r>
          </a:p>
        </p:txBody>
      </p:sp>
    </p:spTree>
    <p:extLst>
      <p:ext uri="{BB962C8B-B14F-4D97-AF65-F5344CB8AC3E}">
        <p14:creationId xmlns:p14="http://schemas.microsoft.com/office/powerpoint/2010/main" val="234952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Compliance</a:t>
            </a:r>
          </a:p>
        </p:txBody>
      </p:sp>
      <p:sp>
        <p:nvSpPr>
          <p:cNvPr id="3" name="Content Placeholder 2"/>
          <p:cNvSpPr>
            <a:spLocks noGrp="1"/>
          </p:cNvSpPr>
          <p:nvPr>
            <p:ph idx="1"/>
          </p:nvPr>
        </p:nvSpPr>
        <p:spPr>
          <a:xfrm>
            <a:off x="457200" y="1600200"/>
            <a:ext cx="8229600" cy="4781128"/>
          </a:xfrm>
        </p:spPr>
        <p:txBody>
          <a:bodyPr>
            <a:normAutofit/>
          </a:bodyPr>
          <a:lstStyle/>
          <a:p>
            <a:r>
              <a:rPr lang="en-NZ" dirty="0"/>
              <a:t>A study published in 2012, up to 78% of patients reported that open notes helped them take their medications as prescribed. </a:t>
            </a:r>
          </a:p>
          <a:p>
            <a:r>
              <a:rPr lang="en-NZ" dirty="0"/>
              <a:t>In interviews and focus groups with patients and families we have gathered considerable evidence supporting these survey findings. </a:t>
            </a:r>
          </a:p>
          <a:p>
            <a:r>
              <a:rPr lang="en-NZ" dirty="0"/>
              <a:t>More recently, a study by the Geisinger Center for Health Research found that patients offered access to notes were more likely to fill their prescriptions for blood pressure medication</a:t>
            </a:r>
          </a:p>
        </p:txBody>
      </p:sp>
    </p:spTree>
    <p:extLst>
      <p:ext uri="{BB962C8B-B14F-4D97-AF65-F5344CB8AC3E}">
        <p14:creationId xmlns:p14="http://schemas.microsoft.com/office/powerpoint/2010/main" val="189392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Chronic Disease Management</a:t>
            </a:r>
          </a:p>
        </p:txBody>
      </p:sp>
      <p:sp>
        <p:nvSpPr>
          <p:cNvPr id="4" name="Rounded Rectangle 3"/>
          <p:cNvSpPr/>
          <p:nvPr/>
        </p:nvSpPr>
        <p:spPr>
          <a:xfrm>
            <a:off x="755576" y="1916832"/>
            <a:ext cx="237626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Enhanced recall</a:t>
            </a:r>
          </a:p>
        </p:txBody>
      </p:sp>
      <p:sp>
        <p:nvSpPr>
          <p:cNvPr id="5" name="Oval 4"/>
          <p:cNvSpPr/>
          <p:nvPr/>
        </p:nvSpPr>
        <p:spPr>
          <a:xfrm>
            <a:off x="5652120" y="1556792"/>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Better understanding of chronic conditions</a:t>
            </a:r>
          </a:p>
        </p:txBody>
      </p:sp>
      <p:sp>
        <p:nvSpPr>
          <p:cNvPr id="6" name="Rectangle 5"/>
          <p:cNvSpPr/>
          <p:nvPr/>
        </p:nvSpPr>
        <p:spPr>
          <a:xfrm>
            <a:off x="5410231" y="5157192"/>
            <a:ext cx="30243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See changes in medication</a:t>
            </a:r>
          </a:p>
        </p:txBody>
      </p:sp>
      <p:sp>
        <p:nvSpPr>
          <p:cNvPr id="7" name="Oval 6"/>
          <p:cNvSpPr/>
          <p:nvPr/>
        </p:nvSpPr>
        <p:spPr>
          <a:xfrm>
            <a:off x="755576" y="4293096"/>
            <a:ext cx="208823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Can see management plans</a:t>
            </a:r>
          </a:p>
        </p:txBody>
      </p:sp>
      <p:sp>
        <p:nvSpPr>
          <p:cNvPr id="8" name="Oval 7"/>
          <p:cNvSpPr/>
          <p:nvPr/>
        </p:nvSpPr>
        <p:spPr>
          <a:xfrm>
            <a:off x="3316707" y="2636912"/>
            <a:ext cx="2304256"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Share information with Whanau, carers and specialists</a:t>
            </a:r>
          </a:p>
        </p:txBody>
      </p:sp>
    </p:spTree>
    <p:extLst>
      <p:ext uri="{BB962C8B-B14F-4D97-AF65-F5344CB8AC3E}">
        <p14:creationId xmlns:p14="http://schemas.microsoft.com/office/powerpoint/2010/main" val="78263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1195011"/>
            <a:ext cx="7200800" cy="1600438"/>
          </a:xfrm>
          <a:prstGeom prst="rect">
            <a:avLst/>
          </a:prstGeom>
        </p:spPr>
        <p:txBody>
          <a:bodyPr wrap="square">
            <a:spAutoFit/>
          </a:bodyPr>
          <a:lstStyle/>
          <a:p>
            <a:pPr algn="ctr" fontAlgn="base"/>
            <a:r>
              <a:rPr lang="en-NZ" sz="4400" b="1" dirty="0"/>
              <a:t>Health Literacy</a:t>
            </a:r>
          </a:p>
          <a:p>
            <a:pPr fontAlgn="base"/>
            <a:endParaRPr lang="en-NZ" b="1" dirty="0"/>
          </a:p>
          <a:p>
            <a:pPr fontAlgn="base"/>
            <a:r>
              <a:rPr lang="en-NZ" b="1" dirty="0"/>
              <a:t>JAMA: Patients, care partners, and shared access to the patient portal: online practices at an integrated health system</a:t>
            </a:r>
          </a:p>
        </p:txBody>
      </p:sp>
      <p:sp>
        <p:nvSpPr>
          <p:cNvPr id="6" name="TextBox 5"/>
          <p:cNvSpPr txBox="1"/>
          <p:nvPr/>
        </p:nvSpPr>
        <p:spPr>
          <a:xfrm>
            <a:off x="918650" y="3461872"/>
            <a:ext cx="7416824" cy="1200329"/>
          </a:xfrm>
          <a:prstGeom prst="rect">
            <a:avLst/>
          </a:prstGeom>
          <a:noFill/>
        </p:spPr>
        <p:txBody>
          <a:bodyPr wrap="square" rtlCol="0">
            <a:spAutoFit/>
          </a:bodyPr>
          <a:lstStyle/>
          <a:p>
            <a:r>
              <a:rPr lang="en-NZ" b="1" dirty="0"/>
              <a:t>Discussion and Conclusion</a:t>
            </a:r>
            <a:r>
              <a:rPr lang="en-NZ" dirty="0"/>
              <a:t> Shared access is an underused strategy that may bridge patients’ health literacy deficits and lack of technology experience and that helps but does not fully resolve concerns regarding patient and care partner identity credentials.</a:t>
            </a:r>
          </a:p>
        </p:txBody>
      </p:sp>
    </p:spTree>
    <p:extLst>
      <p:ext uri="{BB962C8B-B14F-4D97-AF65-F5344CB8AC3E}">
        <p14:creationId xmlns:p14="http://schemas.microsoft.com/office/powerpoint/2010/main" val="1625659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F4CE4520D6F3469B020C8501506770" ma:contentTypeVersion="15" ma:contentTypeDescription="Create a new document." ma:contentTypeScope="" ma:versionID="5b625a9bc9c0f36cfb62d467c8396939">
  <xsd:schema xmlns:xsd="http://www.w3.org/2001/XMLSchema" xmlns:xs="http://www.w3.org/2001/XMLSchema" xmlns:p="http://schemas.microsoft.com/office/2006/metadata/properties" xmlns:ns1="http://schemas.microsoft.com/sharepoint/v3" xmlns:ns2="662774e8-ceb8-4889-889a-aa8b0aa1d1db" xmlns:ns3="9f0e7999-c8ed-4616-b0a4-fece3b66517b" targetNamespace="http://schemas.microsoft.com/office/2006/metadata/properties" ma:root="true" ma:fieldsID="3075302bc9a849f69c58e65c4f00e00d" ns1:_="" ns2:_="" ns3:_="">
    <xsd:import namespace="http://schemas.microsoft.com/sharepoint/v3"/>
    <xsd:import namespace="662774e8-ceb8-4889-889a-aa8b0aa1d1db"/>
    <xsd:import namespace="9f0e7999-c8ed-4616-b0a4-fece3b6651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2774e8-ceb8-4889-889a-aa8b0aa1d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0e7999-c8ed-4616-b0a4-fece3b6651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7BC9E9-20CA-4497-B9D8-F5DDCB46D894}">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8280658-449B-4817-8239-21278370C0AB}">
  <ds:schemaRefs>
    <ds:schemaRef ds:uri="http://schemas.microsoft.com/sharepoint/v3/contenttype/forms"/>
  </ds:schemaRefs>
</ds:datastoreItem>
</file>

<file path=customXml/itemProps3.xml><?xml version="1.0" encoding="utf-8"?>
<ds:datastoreItem xmlns:ds="http://schemas.openxmlformats.org/officeDocument/2006/customXml" ds:itemID="{2051DDC1-2B72-44FF-BC72-560A0E229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62774e8-ceb8-4889-889a-aa8b0aa1d1db"/>
    <ds:schemaRef ds:uri="9f0e7999-c8ed-4616-b0a4-fece3b6651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4171</TotalTime>
  <Words>1788</Words>
  <Application>Microsoft Office PowerPoint</Application>
  <PresentationFormat>On-screen Show (4:3)</PresentationFormat>
  <Paragraphs>137</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PowerPoint Presentation</vt:lpstr>
      <vt:lpstr>PowerPoint Presentation</vt:lpstr>
      <vt:lpstr>PowerPoint Presentation</vt:lpstr>
      <vt:lpstr>The Law</vt:lpstr>
      <vt:lpstr>PowerPoint Presentation</vt:lpstr>
      <vt:lpstr>Safety  BMJ: When doctors share visit notes with patients: a study of patient and doctor perceptions of documentation errors, safety opportunities and the patient–doctor relationship</vt:lpstr>
      <vt:lpstr>Compliance</vt:lpstr>
      <vt:lpstr>Chronic Disease Management</vt:lpstr>
      <vt:lpstr>PowerPoint Presentation</vt:lpstr>
      <vt:lpstr>Open Notes and Mental Health</vt:lpstr>
      <vt:lpstr>Potential benefits in Mental Health</vt:lpstr>
      <vt:lpstr>New Opportunities for Efficiency </vt:lpstr>
      <vt:lpstr>Implementing open notes</vt:lpstr>
      <vt:lpstr>Documentation Principles</vt:lpstr>
      <vt:lpstr>Specific Suggestions for Writing Notes </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Paris Snelleksz</cp:lastModifiedBy>
  <cp:revision>29</cp:revision>
  <dcterms:created xsi:type="dcterms:W3CDTF">2017-11-16T06:08:44Z</dcterms:created>
  <dcterms:modified xsi:type="dcterms:W3CDTF">2021-08-15T23:23:59Z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0x01010067F4CE4520D6F3469B020C8501506770</vt:lpwstr>
  </property>
</Properties>
</file>